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analyzes customer shopping behavior using transactional data to uncover insights into spending patterns, customer segments, product preferences, and subscription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7647"/>
            <a:ext cx="10497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Business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34005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531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021806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 to increase subscriber conversion, especially among repeat buyers.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34005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2531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3021806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programs to reward repeat buyers and move them into the "Loyal" segment.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340054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2531388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3376136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 sales boosts from discounts with the need for margin control.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18472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7720" y="5109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757720" y="5600224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campaigns on high-revenue age groups (Young Adult, Middle-aged) and Express Shipping users.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918472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99823" y="5109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199823" y="5600224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Highlight top-rated products (e.g., Gloves, Sandals) and best-sellers in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760"/>
            <a:ext cx="11095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 and Dataset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2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03659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3,900 purchases to guide strategic business decisions through data-driven insights.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84615"/>
            <a:ext cx="4885015" cy="1689616"/>
          </a:xfrm>
          <a:prstGeom prst="roundRect">
            <a:avLst>
              <a:gd name="adj" fmla="val 2014"/>
            </a:avLst>
          </a:prstGeom>
          <a:solidFill>
            <a:srgbClr val="E2D9C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3913465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3868103"/>
            <a:ext cx="39210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analysis covers spending, segmentation, product preferences, and subscription trends.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2022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Snapshot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239828" y="2631996"/>
            <a:ext cx="3688675" cy="2547342"/>
          </a:xfrm>
          <a:prstGeom prst="roundRect">
            <a:avLst>
              <a:gd name="adj" fmla="val 5743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09348" y="2631996"/>
            <a:ext cx="121920" cy="254734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1" name="Text 8"/>
          <p:cNvSpPr/>
          <p:nvPr/>
        </p:nvSpPr>
        <p:spPr>
          <a:xfrm>
            <a:off x="6588562" y="2889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Size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8562" y="3470434"/>
            <a:ext cx="30826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3,900 Rows, 18 Columns.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55317" y="2631996"/>
            <a:ext cx="3688794" cy="2547342"/>
          </a:xfrm>
          <a:prstGeom prst="roundRect">
            <a:avLst>
              <a:gd name="adj" fmla="val 5743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10124837" y="2631996"/>
            <a:ext cx="121920" cy="254734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5" name="Text 12"/>
          <p:cNvSpPr/>
          <p:nvPr/>
        </p:nvSpPr>
        <p:spPr>
          <a:xfrm>
            <a:off x="10504051" y="2889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504051" y="3470434"/>
            <a:ext cx="308276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Demographics, Purchase Details, Shopping Behavior (e.g., Discount, Previous Purchases).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39828" y="5406152"/>
            <a:ext cx="3688675" cy="1821537"/>
          </a:xfrm>
          <a:prstGeom prst="roundRect">
            <a:avLst>
              <a:gd name="adj" fmla="val 8032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209348" y="5406152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9" name="Text 16"/>
          <p:cNvSpPr/>
          <p:nvPr/>
        </p:nvSpPr>
        <p:spPr>
          <a:xfrm>
            <a:off x="6588562" y="5663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6588562" y="6244590"/>
            <a:ext cx="30826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37 missing values in the Review Rating column.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608" y="661273"/>
            <a:ext cx="7794784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Exploratory Data Analysis (EDA) in Python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608" y="2154793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initial phase focused on data preparation, cleaning, and feature engineering.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08" y="2679978"/>
            <a:ext cx="963692" cy="11564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30943" y="2872621"/>
            <a:ext cx="330803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830943" y="3289459"/>
            <a:ext cx="663844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dataset using pandas; checked structure and summary statistics.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8" y="3836432"/>
            <a:ext cx="963692" cy="14188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30943" y="4029075"/>
            <a:ext cx="272331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830943" y="4445913"/>
            <a:ext cx="663844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missing Review Rating values using the median rating per product category.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08" y="5255300"/>
            <a:ext cx="963692" cy="11564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30943" y="5447943"/>
            <a:ext cx="243494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830943" y="5864781"/>
            <a:ext cx="663844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columns.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08" y="6411754"/>
            <a:ext cx="963692" cy="115645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30943" y="6604397"/>
            <a:ext cx="250578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830943" y="7021235"/>
            <a:ext cx="663844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Loaded the cleaned DataFrame into PostgreSQL for structured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12310467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Analysis: Revenue and Discount Insights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049" y="1844873"/>
            <a:ext cx="3304461" cy="412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Gender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71049" y="2478048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customers generated significantly higher total revenue.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71049" y="3078242"/>
            <a:ext cx="6275427" cy="1911191"/>
          </a:xfrm>
          <a:prstGeom prst="roundRect">
            <a:avLst>
              <a:gd name="adj" fmla="val 17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8669" y="3085862"/>
            <a:ext cx="6260187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9053" y="3225641"/>
            <a:ext cx="26856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132898" y="3225641"/>
            <a:ext cx="26856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78669" y="3717846"/>
            <a:ext cx="6260187" cy="631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053" y="3857625"/>
            <a:ext cx="26856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132898" y="3857625"/>
            <a:ext cx="26856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$75,191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78669" y="4349829"/>
            <a:ext cx="6260187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9053" y="4489609"/>
            <a:ext cx="26856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4132898" y="4489609"/>
            <a:ext cx="26856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$157,890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91544" y="1844873"/>
            <a:ext cx="3555444" cy="412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Discount Dependency</a:t>
            </a:r>
            <a:endParaRPr lang="en-US" sz="2600" dirty="0"/>
          </a:p>
        </p:txBody>
      </p:sp>
      <p:sp>
        <p:nvSpPr>
          <p:cNvPr id="16" name="Text 14"/>
          <p:cNvSpPr/>
          <p:nvPr/>
        </p:nvSpPr>
        <p:spPr>
          <a:xfrm>
            <a:off x="7591544" y="2478048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Products with the highest percentage of discounted purchases: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10713958" y="3078242"/>
            <a:ext cx="30480" cy="4299109"/>
          </a:xfrm>
          <a:prstGeom prst="roundRect">
            <a:avLst>
              <a:gd name="adj" fmla="val 108416"/>
            </a:avLst>
          </a:prstGeom>
          <a:solidFill>
            <a:srgbClr val="D4CEC3"/>
          </a:solidFill>
          <a:ln/>
        </p:spPr>
      </p:sp>
      <p:sp>
        <p:nvSpPr>
          <p:cNvPr id="18" name="Shape 16"/>
          <p:cNvSpPr/>
          <p:nvPr/>
        </p:nvSpPr>
        <p:spPr>
          <a:xfrm>
            <a:off x="10319147" y="3310771"/>
            <a:ext cx="440531" cy="30480"/>
          </a:xfrm>
          <a:prstGeom prst="roundRect">
            <a:avLst>
              <a:gd name="adj" fmla="val 108416"/>
            </a:avLst>
          </a:prstGeom>
          <a:solidFill>
            <a:srgbClr val="D4CEC3"/>
          </a:solidFill>
          <a:ln/>
        </p:spPr>
      </p:sp>
      <p:sp>
        <p:nvSpPr>
          <p:cNvPr id="19" name="Shape 17"/>
          <p:cNvSpPr/>
          <p:nvPr/>
        </p:nvSpPr>
        <p:spPr>
          <a:xfrm>
            <a:off x="10646628" y="3243441"/>
            <a:ext cx="165140" cy="165140"/>
          </a:xfrm>
          <a:prstGeom prst="roundRect">
            <a:avLst>
              <a:gd name="adj" fmla="val 276856"/>
            </a:avLst>
          </a:prstGeom>
          <a:solidFill>
            <a:srgbClr val="D3C5B6"/>
          </a:solidFill>
          <a:ln/>
        </p:spPr>
      </p:sp>
      <p:sp>
        <p:nvSpPr>
          <p:cNvPr id="20" name="Text 18"/>
          <p:cNvSpPr/>
          <p:nvPr/>
        </p:nvSpPr>
        <p:spPr>
          <a:xfrm>
            <a:off x="7591544" y="3153966"/>
            <a:ext cx="225647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Hat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7591544" y="3718441"/>
            <a:ext cx="225647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50.00% discount rate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10698718" y="4632484"/>
            <a:ext cx="440531" cy="30480"/>
          </a:xfrm>
          <a:prstGeom prst="roundRect">
            <a:avLst>
              <a:gd name="adj" fmla="val 108416"/>
            </a:avLst>
          </a:prstGeom>
          <a:solidFill>
            <a:srgbClr val="D4CEC3"/>
          </a:solidFill>
          <a:ln/>
        </p:spPr>
      </p:sp>
      <p:sp>
        <p:nvSpPr>
          <p:cNvPr id="23" name="Shape 21"/>
          <p:cNvSpPr/>
          <p:nvPr/>
        </p:nvSpPr>
        <p:spPr>
          <a:xfrm>
            <a:off x="10646628" y="4565154"/>
            <a:ext cx="165140" cy="165140"/>
          </a:xfrm>
          <a:prstGeom prst="roundRect">
            <a:avLst>
              <a:gd name="adj" fmla="val 276856"/>
            </a:avLst>
          </a:prstGeom>
          <a:solidFill>
            <a:srgbClr val="D3C5B6"/>
          </a:solidFill>
          <a:ln/>
        </p:spPr>
      </p:sp>
      <p:sp>
        <p:nvSpPr>
          <p:cNvPr id="24" name="Text 22"/>
          <p:cNvSpPr/>
          <p:nvPr/>
        </p:nvSpPr>
        <p:spPr>
          <a:xfrm>
            <a:off x="11610380" y="4475678"/>
            <a:ext cx="22565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Sneakers</a:t>
            </a:r>
            <a:endParaRPr lang="en-US" sz="2150" dirty="0"/>
          </a:p>
        </p:txBody>
      </p:sp>
      <p:sp>
        <p:nvSpPr>
          <p:cNvPr id="25" name="Text 23"/>
          <p:cNvSpPr/>
          <p:nvPr/>
        </p:nvSpPr>
        <p:spPr>
          <a:xfrm>
            <a:off x="11610380" y="5040154"/>
            <a:ext cx="225659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49.66% discount rate</a:t>
            </a:r>
            <a:endParaRPr lang="en-US" sz="1700" dirty="0"/>
          </a:p>
        </p:txBody>
      </p:sp>
      <p:sp>
        <p:nvSpPr>
          <p:cNvPr id="26" name="Shape 24"/>
          <p:cNvSpPr/>
          <p:nvPr/>
        </p:nvSpPr>
        <p:spPr>
          <a:xfrm>
            <a:off x="10319147" y="5771793"/>
            <a:ext cx="440531" cy="30480"/>
          </a:xfrm>
          <a:prstGeom prst="roundRect">
            <a:avLst>
              <a:gd name="adj" fmla="val 108416"/>
            </a:avLst>
          </a:prstGeom>
          <a:solidFill>
            <a:srgbClr val="D4CEC3"/>
          </a:solidFill>
          <a:ln/>
        </p:spPr>
      </p:sp>
      <p:sp>
        <p:nvSpPr>
          <p:cNvPr id="27" name="Shape 25"/>
          <p:cNvSpPr/>
          <p:nvPr/>
        </p:nvSpPr>
        <p:spPr>
          <a:xfrm>
            <a:off x="10646628" y="5704463"/>
            <a:ext cx="165140" cy="165140"/>
          </a:xfrm>
          <a:prstGeom prst="roundRect">
            <a:avLst>
              <a:gd name="adj" fmla="val 276856"/>
            </a:avLst>
          </a:prstGeom>
          <a:solidFill>
            <a:srgbClr val="D3C5B6"/>
          </a:solidFill>
          <a:ln/>
        </p:spPr>
      </p:sp>
      <p:sp>
        <p:nvSpPr>
          <p:cNvPr id="28" name="Text 26"/>
          <p:cNvSpPr/>
          <p:nvPr/>
        </p:nvSpPr>
        <p:spPr>
          <a:xfrm>
            <a:off x="7591544" y="5614988"/>
            <a:ext cx="225647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Coat</a:t>
            </a:r>
            <a:endParaRPr lang="en-US" sz="2150" dirty="0"/>
          </a:p>
        </p:txBody>
      </p:sp>
      <p:sp>
        <p:nvSpPr>
          <p:cNvPr id="29" name="Text 27"/>
          <p:cNvSpPr/>
          <p:nvPr/>
        </p:nvSpPr>
        <p:spPr>
          <a:xfrm>
            <a:off x="7591544" y="6179463"/>
            <a:ext cx="225647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49.07% discount rate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671" y="328136"/>
            <a:ext cx="5273159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Analysis: Product Performance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7671" y="999292"/>
            <a:ext cx="2207181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5 Products by Rating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17671" y="1342430"/>
            <a:ext cx="6752034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the highest-rated items based on average review scores.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417671" y="1846421"/>
            <a:ext cx="6752034" cy="929521"/>
          </a:xfrm>
          <a:prstGeom prst="roundRect">
            <a:avLst>
              <a:gd name="adj" fmla="val 7870"/>
            </a:avLst>
          </a:prstGeom>
          <a:solidFill>
            <a:srgbClr val="F9F6F0"/>
          </a:solidFill>
          <a:ln/>
        </p:spPr>
      </p:sp>
      <p:sp>
        <p:nvSpPr>
          <p:cNvPr id="6" name="Shape 4"/>
          <p:cNvSpPr/>
          <p:nvPr/>
        </p:nvSpPr>
        <p:spPr>
          <a:xfrm>
            <a:off x="417671" y="1831181"/>
            <a:ext cx="6752034" cy="60960"/>
          </a:xfrm>
          <a:prstGeom prst="roundRect">
            <a:avLst>
              <a:gd name="adj" fmla="val 29368"/>
            </a:avLst>
          </a:prstGeom>
          <a:solidFill>
            <a:srgbClr val="D3C5B6"/>
          </a:solidFill>
          <a:ln/>
        </p:spPr>
      </p:sp>
      <p:sp>
        <p:nvSpPr>
          <p:cNvPr id="7" name="Shape 5"/>
          <p:cNvSpPr/>
          <p:nvPr/>
        </p:nvSpPr>
        <p:spPr>
          <a:xfrm>
            <a:off x="3614678" y="1667470"/>
            <a:ext cx="358021" cy="358021"/>
          </a:xfrm>
          <a:prstGeom prst="roundRect">
            <a:avLst>
              <a:gd name="adj" fmla="val 255404"/>
            </a:avLst>
          </a:prstGeom>
          <a:solidFill>
            <a:srgbClr val="D3C5B6"/>
          </a:solidFill>
          <a:ln/>
        </p:spPr>
      </p:sp>
      <p:sp>
        <p:nvSpPr>
          <p:cNvPr id="8" name="Text 6"/>
          <p:cNvSpPr/>
          <p:nvPr/>
        </p:nvSpPr>
        <p:spPr>
          <a:xfrm>
            <a:off x="3722072" y="1757005"/>
            <a:ext cx="143113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52212" y="2144792"/>
            <a:ext cx="149185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Gloves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52212" y="2450544"/>
            <a:ext cx="64829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Avg. Rating: 3.86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17671" y="3074194"/>
            <a:ext cx="6752034" cy="929521"/>
          </a:xfrm>
          <a:prstGeom prst="roundRect">
            <a:avLst>
              <a:gd name="adj" fmla="val 7870"/>
            </a:avLst>
          </a:prstGeom>
          <a:solidFill>
            <a:srgbClr val="F9F6F0"/>
          </a:solidFill>
          <a:ln/>
        </p:spPr>
      </p:sp>
      <p:sp>
        <p:nvSpPr>
          <p:cNvPr id="12" name="Shape 10"/>
          <p:cNvSpPr/>
          <p:nvPr/>
        </p:nvSpPr>
        <p:spPr>
          <a:xfrm>
            <a:off x="417671" y="3058954"/>
            <a:ext cx="6752034" cy="60960"/>
          </a:xfrm>
          <a:prstGeom prst="roundRect">
            <a:avLst>
              <a:gd name="adj" fmla="val 29368"/>
            </a:avLst>
          </a:prstGeom>
          <a:solidFill>
            <a:srgbClr val="D3C5B6"/>
          </a:solidFill>
          <a:ln/>
        </p:spPr>
      </p:sp>
      <p:sp>
        <p:nvSpPr>
          <p:cNvPr id="13" name="Shape 11"/>
          <p:cNvSpPr/>
          <p:nvPr/>
        </p:nvSpPr>
        <p:spPr>
          <a:xfrm>
            <a:off x="3614678" y="2895243"/>
            <a:ext cx="358021" cy="358021"/>
          </a:xfrm>
          <a:prstGeom prst="roundRect">
            <a:avLst>
              <a:gd name="adj" fmla="val 255404"/>
            </a:avLst>
          </a:prstGeom>
          <a:solidFill>
            <a:srgbClr val="D3C5B6"/>
          </a:solidFill>
          <a:ln/>
        </p:spPr>
      </p:sp>
      <p:sp>
        <p:nvSpPr>
          <p:cNvPr id="14" name="Text 12"/>
          <p:cNvSpPr/>
          <p:nvPr/>
        </p:nvSpPr>
        <p:spPr>
          <a:xfrm>
            <a:off x="3722072" y="2984778"/>
            <a:ext cx="143113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52212" y="3372564"/>
            <a:ext cx="149185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Sandals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52212" y="3678317"/>
            <a:ext cx="64829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Avg. Rating: 3.84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417671" y="4301966"/>
            <a:ext cx="6752034" cy="929521"/>
          </a:xfrm>
          <a:prstGeom prst="roundRect">
            <a:avLst>
              <a:gd name="adj" fmla="val 7870"/>
            </a:avLst>
          </a:prstGeom>
          <a:solidFill>
            <a:srgbClr val="F9F6F0"/>
          </a:solidFill>
          <a:ln/>
        </p:spPr>
      </p:sp>
      <p:sp>
        <p:nvSpPr>
          <p:cNvPr id="18" name="Shape 16"/>
          <p:cNvSpPr/>
          <p:nvPr/>
        </p:nvSpPr>
        <p:spPr>
          <a:xfrm>
            <a:off x="417671" y="4286726"/>
            <a:ext cx="6752034" cy="60960"/>
          </a:xfrm>
          <a:prstGeom prst="roundRect">
            <a:avLst>
              <a:gd name="adj" fmla="val 29368"/>
            </a:avLst>
          </a:prstGeom>
          <a:solidFill>
            <a:srgbClr val="D3C5B6"/>
          </a:solidFill>
          <a:ln/>
        </p:spPr>
      </p:sp>
      <p:sp>
        <p:nvSpPr>
          <p:cNvPr id="19" name="Shape 17"/>
          <p:cNvSpPr/>
          <p:nvPr/>
        </p:nvSpPr>
        <p:spPr>
          <a:xfrm>
            <a:off x="3614678" y="4123015"/>
            <a:ext cx="358021" cy="358021"/>
          </a:xfrm>
          <a:prstGeom prst="roundRect">
            <a:avLst>
              <a:gd name="adj" fmla="val 255404"/>
            </a:avLst>
          </a:prstGeom>
          <a:solidFill>
            <a:srgbClr val="D3C5B6"/>
          </a:solidFill>
          <a:ln/>
        </p:spPr>
      </p:sp>
      <p:sp>
        <p:nvSpPr>
          <p:cNvPr id="20" name="Text 18"/>
          <p:cNvSpPr/>
          <p:nvPr/>
        </p:nvSpPr>
        <p:spPr>
          <a:xfrm>
            <a:off x="3722072" y="4212550"/>
            <a:ext cx="143113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552212" y="4600337"/>
            <a:ext cx="149185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Boots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552212" y="4906089"/>
            <a:ext cx="64829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Avg. Rating: 3.82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17671" y="5529739"/>
            <a:ext cx="6752034" cy="929521"/>
          </a:xfrm>
          <a:prstGeom prst="roundRect">
            <a:avLst>
              <a:gd name="adj" fmla="val 7870"/>
            </a:avLst>
          </a:prstGeom>
          <a:solidFill>
            <a:srgbClr val="F9F6F0"/>
          </a:solidFill>
          <a:ln/>
        </p:spPr>
      </p:sp>
      <p:sp>
        <p:nvSpPr>
          <p:cNvPr id="24" name="Shape 22"/>
          <p:cNvSpPr/>
          <p:nvPr/>
        </p:nvSpPr>
        <p:spPr>
          <a:xfrm>
            <a:off x="417671" y="5514499"/>
            <a:ext cx="6752034" cy="60960"/>
          </a:xfrm>
          <a:prstGeom prst="roundRect">
            <a:avLst>
              <a:gd name="adj" fmla="val 29368"/>
            </a:avLst>
          </a:prstGeom>
          <a:solidFill>
            <a:srgbClr val="D3C5B6"/>
          </a:solidFill>
          <a:ln/>
        </p:spPr>
      </p:sp>
      <p:sp>
        <p:nvSpPr>
          <p:cNvPr id="25" name="Shape 23"/>
          <p:cNvSpPr/>
          <p:nvPr/>
        </p:nvSpPr>
        <p:spPr>
          <a:xfrm>
            <a:off x="3614678" y="5350788"/>
            <a:ext cx="358021" cy="358021"/>
          </a:xfrm>
          <a:prstGeom prst="roundRect">
            <a:avLst>
              <a:gd name="adj" fmla="val 255404"/>
            </a:avLst>
          </a:prstGeom>
          <a:solidFill>
            <a:srgbClr val="D3C5B6"/>
          </a:solidFill>
          <a:ln/>
        </p:spPr>
      </p:sp>
      <p:sp>
        <p:nvSpPr>
          <p:cNvPr id="26" name="Text 24"/>
          <p:cNvSpPr/>
          <p:nvPr/>
        </p:nvSpPr>
        <p:spPr>
          <a:xfrm>
            <a:off x="3722072" y="5440323"/>
            <a:ext cx="143113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552212" y="5828109"/>
            <a:ext cx="149185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Hat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552212" y="6133862"/>
            <a:ext cx="64829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Avg. Rating: 3.80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417671" y="6757511"/>
            <a:ext cx="6752034" cy="929521"/>
          </a:xfrm>
          <a:prstGeom prst="roundRect">
            <a:avLst>
              <a:gd name="adj" fmla="val 7870"/>
            </a:avLst>
          </a:prstGeom>
          <a:solidFill>
            <a:srgbClr val="F9F6F0"/>
          </a:solidFill>
          <a:ln/>
        </p:spPr>
      </p:sp>
      <p:sp>
        <p:nvSpPr>
          <p:cNvPr id="30" name="Shape 28"/>
          <p:cNvSpPr/>
          <p:nvPr/>
        </p:nvSpPr>
        <p:spPr>
          <a:xfrm>
            <a:off x="417671" y="6742271"/>
            <a:ext cx="6752034" cy="60960"/>
          </a:xfrm>
          <a:prstGeom prst="roundRect">
            <a:avLst>
              <a:gd name="adj" fmla="val 29368"/>
            </a:avLst>
          </a:prstGeom>
          <a:solidFill>
            <a:srgbClr val="D3C5B6"/>
          </a:solidFill>
          <a:ln/>
        </p:spPr>
      </p:sp>
      <p:sp>
        <p:nvSpPr>
          <p:cNvPr id="31" name="Shape 29"/>
          <p:cNvSpPr/>
          <p:nvPr/>
        </p:nvSpPr>
        <p:spPr>
          <a:xfrm>
            <a:off x="3614678" y="6578560"/>
            <a:ext cx="358021" cy="358021"/>
          </a:xfrm>
          <a:prstGeom prst="roundRect">
            <a:avLst>
              <a:gd name="adj" fmla="val 255404"/>
            </a:avLst>
          </a:prstGeom>
          <a:solidFill>
            <a:srgbClr val="D3C5B6"/>
          </a:solidFill>
          <a:ln/>
        </p:spPr>
      </p:sp>
      <p:sp>
        <p:nvSpPr>
          <p:cNvPr id="32" name="Text 30"/>
          <p:cNvSpPr/>
          <p:nvPr/>
        </p:nvSpPr>
        <p:spPr>
          <a:xfrm>
            <a:off x="3722072" y="6668095"/>
            <a:ext cx="143113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552212" y="7055882"/>
            <a:ext cx="149185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Skirt</a:t>
            </a:r>
            <a:endParaRPr lang="en-US" sz="1150" dirty="0"/>
          </a:p>
        </p:txBody>
      </p:sp>
      <p:sp>
        <p:nvSpPr>
          <p:cNvPr id="34" name="Text 32"/>
          <p:cNvSpPr/>
          <p:nvPr/>
        </p:nvSpPr>
        <p:spPr>
          <a:xfrm>
            <a:off x="552212" y="7361634"/>
            <a:ext cx="64829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Avg. Rating: 3.78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7468314" y="999292"/>
            <a:ext cx="23548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Products Per Category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7468314" y="1342430"/>
            <a:ext cx="6752034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most frequently purchased items within the major categories.</a:t>
            </a:r>
            <a:endParaRPr lang="en-US" sz="900" dirty="0"/>
          </a:p>
        </p:txBody>
      </p:sp>
      <p:sp>
        <p:nvSpPr>
          <p:cNvPr id="37" name="Text 35"/>
          <p:cNvSpPr/>
          <p:nvPr/>
        </p:nvSpPr>
        <p:spPr>
          <a:xfrm>
            <a:off x="7468314" y="1640681"/>
            <a:ext cx="6752034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Accessories: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Jewelry (171 orders)</a:t>
            </a:r>
            <a:endParaRPr lang="en-US" sz="900" dirty="0"/>
          </a:p>
        </p:txBody>
      </p:sp>
      <p:sp>
        <p:nvSpPr>
          <p:cNvPr id="38" name="Text 36"/>
          <p:cNvSpPr/>
          <p:nvPr/>
        </p:nvSpPr>
        <p:spPr>
          <a:xfrm>
            <a:off x="7468314" y="1873210"/>
            <a:ext cx="6752034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Clothing: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Blouse (171 orders)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7468314" y="2105739"/>
            <a:ext cx="6752034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Footwear: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Sandals (160 orders)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7468314" y="2338268"/>
            <a:ext cx="6752034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Outerwear: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Jacket (163 orders)</a:t>
            </a:r>
            <a:endParaRPr lang="en-US" sz="900" dirty="0"/>
          </a:p>
        </p:txBody>
      </p:sp>
      <p:pic>
        <p:nvPicPr>
          <p:cNvPr id="4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314" y="2663309"/>
            <a:ext cx="6752034" cy="67520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710" y="424101"/>
            <a:ext cx="7131129" cy="481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Analysis: Shipping and Spending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9710" y="1291471"/>
            <a:ext cx="308848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Shipping Type Comparison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39710" y="1734741"/>
            <a:ext cx="658737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using Express Shipping have a higher average purchase amount.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10" y="2154912"/>
            <a:ext cx="6587371" cy="368891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939" y="1310759"/>
            <a:ext cx="6587371" cy="65873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0939" y="8071604"/>
            <a:ext cx="351579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High-Spending Discount Users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510939" y="8514874"/>
            <a:ext cx="658737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839 customers used a discount but still spent above the average purchase amount, indicating effective discount targeting for high-value transactions.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703" y="529709"/>
            <a:ext cx="9951601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Subscription Status and Customer Loyalty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2703" y="1610797"/>
            <a:ext cx="461010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Subscribers vs. Non-Subscribers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2703" y="2163247"/>
            <a:ext cx="6408063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 account for the majority of customers and total revenue, but the average spend is similar.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2703" y="2994303"/>
            <a:ext cx="6408063" cy="1982153"/>
          </a:xfrm>
          <a:prstGeom prst="roundRect">
            <a:avLst>
              <a:gd name="adj" fmla="val 145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0323" y="3001923"/>
            <a:ext cx="6392823" cy="8605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72609" y="3124795"/>
            <a:ext cx="121003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Status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2474595" y="3124795"/>
            <a:ext cx="120622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072771" y="3124795"/>
            <a:ext cx="120622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Avg. Spend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670947" y="3124795"/>
            <a:ext cx="1210032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Revenue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80323" y="3862507"/>
            <a:ext cx="6392823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72609" y="3985379"/>
            <a:ext cx="121003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2474595" y="3985379"/>
            <a:ext cx="120622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1,053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072771" y="3985379"/>
            <a:ext cx="120622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$59.49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670947" y="3985379"/>
            <a:ext cx="121003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$62,645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0323" y="4415671"/>
            <a:ext cx="6392823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72609" y="4538543"/>
            <a:ext cx="121003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2474595" y="4538543"/>
            <a:ext cx="120622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2,847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4072771" y="4538543"/>
            <a:ext cx="120622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$59.87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5670947" y="4538543"/>
            <a:ext cx="121003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$170,436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57254" y="1610797"/>
            <a:ext cx="4381381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Repeat Buyers &amp; Subscriptions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7557254" y="2163247"/>
            <a:ext cx="6408063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with more than 5 purchases are significantly more likely to be non-subscribers (2,518 non-subscribers vs. 958 subscribers).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557254" y="2970252"/>
            <a:ext cx="3431619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Segmentation</a:t>
            </a:r>
            <a:endParaRPr lang="en-US" sz="2250" dirty="0"/>
          </a:p>
        </p:txBody>
      </p:sp>
      <p:sp>
        <p:nvSpPr>
          <p:cNvPr id="24" name="Shape 22"/>
          <p:cNvSpPr/>
          <p:nvPr/>
        </p:nvSpPr>
        <p:spPr>
          <a:xfrm>
            <a:off x="7557254" y="3546753"/>
            <a:ext cx="6408063" cy="1184196"/>
          </a:xfrm>
          <a:prstGeom prst="roundRect">
            <a:avLst>
              <a:gd name="adj" fmla="val 2435"/>
            </a:avLst>
          </a:prstGeom>
          <a:solidFill>
            <a:srgbClr val="EEE8DD"/>
          </a:solidFill>
          <a:ln/>
        </p:spPr>
      </p:sp>
      <p:sp>
        <p:nvSpPr>
          <p:cNvPr id="25" name="Text 23"/>
          <p:cNvSpPr/>
          <p:nvPr/>
        </p:nvSpPr>
        <p:spPr>
          <a:xfrm>
            <a:off x="7749421" y="3738920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749421" y="4231362"/>
            <a:ext cx="602372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3,116 Customers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7557254" y="4923115"/>
            <a:ext cx="6408063" cy="1184196"/>
          </a:xfrm>
          <a:prstGeom prst="roundRect">
            <a:avLst>
              <a:gd name="adj" fmla="val 2435"/>
            </a:avLst>
          </a:prstGeom>
          <a:solidFill>
            <a:srgbClr val="EEE8DD"/>
          </a:solidFill>
          <a:ln/>
        </p:spPr>
      </p:sp>
      <p:sp>
        <p:nvSpPr>
          <p:cNvPr id="28" name="Text 26"/>
          <p:cNvSpPr/>
          <p:nvPr/>
        </p:nvSpPr>
        <p:spPr>
          <a:xfrm>
            <a:off x="7749421" y="5115282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Returning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7749421" y="5607725"/>
            <a:ext cx="602372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701 Customers</a:t>
            </a:r>
            <a:endParaRPr lang="en-US" sz="1500" dirty="0"/>
          </a:p>
        </p:txBody>
      </p:sp>
      <p:sp>
        <p:nvSpPr>
          <p:cNvPr id="30" name="Shape 28"/>
          <p:cNvSpPr/>
          <p:nvPr/>
        </p:nvSpPr>
        <p:spPr>
          <a:xfrm>
            <a:off x="7557254" y="6299478"/>
            <a:ext cx="6408063" cy="1184196"/>
          </a:xfrm>
          <a:prstGeom prst="roundRect">
            <a:avLst>
              <a:gd name="adj" fmla="val 2435"/>
            </a:avLst>
          </a:prstGeom>
          <a:solidFill>
            <a:srgbClr val="EEE8DD"/>
          </a:solidFill>
          <a:ln/>
        </p:spPr>
      </p:sp>
      <p:sp>
        <p:nvSpPr>
          <p:cNvPr id="31" name="Text 29"/>
          <p:cNvSpPr/>
          <p:nvPr/>
        </p:nvSpPr>
        <p:spPr>
          <a:xfrm>
            <a:off x="7749421" y="6491645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7749421" y="6984087"/>
            <a:ext cx="602372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 Customers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7149822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Contribution by Age Group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Adults and Middle-aged customers are the highest revenue contributors.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702475"/>
            <a:ext cx="13505974" cy="737223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715816" y="910518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30271D"/>
          </a:solidFill>
          <a:ln/>
        </p:spPr>
      </p:sp>
      <p:sp>
        <p:nvSpPr>
          <p:cNvPr id="6" name="Text 3"/>
          <p:cNvSpPr/>
          <p:nvPr/>
        </p:nvSpPr>
        <p:spPr>
          <a:xfrm>
            <a:off x="2937391" y="9105186"/>
            <a:ext cx="887016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048726" y="910518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66523D"/>
          </a:solidFill>
          <a:ln/>
        </p:spPr>
      </p:sp>
      <p:sp>
        <p:nvSpPr>
          <p:cNvPr id="8" name="Text 5"/>
          <p:cNvSpPr/>
          <p:nvPr/>
        </p:nvSpPr>
        <p:spPr>
          <a:xfrm>
            <a:off x="5270302" y="9105186"/>
            <a:ext cx="896779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Middle-aged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8714780" y="910518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9C7E5E"/>
          </a:solidFill>
          <a:ln/>
        </p:spPr>
      </p:sp>
      <p:sp>
        <p:nvSpPr>
          <p:cNvPr id="10" name="Text 7"/>
          <p:cNvSpPr/>
          <p:nvPr/>
        </p:nvSpPr>
        <p:spPr>
          <a:xfrm>
            <a:off x="8936355" y="9105186"/>
            <a:ext cx="393859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Adult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0805993" y="910518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BEA993"/>
          </a:solidFill>
          <a:ln/>
        </p:spPr>
      </p:sp>
      <p:sp>
        <p:nvSpPr>
          <p:cNvPr id="12" name="Text 9"/>
          <p:cNvSpPr/>
          <p:nvPr/>
        </p:nvSpPr>
        <p:spPr>
          <a:xfrm>
            <a:off x="11027569" y="9105186"/>
            <a:ext cx="462201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Visualizing Key Insights (Power BI)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03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interactive dashboard was created in Power BI to present the findings visually and allow for deeper exploration.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4939784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dashboard integrates all key metrics, from revenue breakdown to customer segmentation, providing a single source of truth for strategic planning.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684633"/>
            <a:ext cx="30480" cy="1599009"/>
          </a:xfrm>
          <a:prstGeom prst="rect">
            <a:avLst/>
          </a:prstGeom>
          <a:solidFill>
            <a:srgbClr val="D3C5B6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2025-10-30T16:04:51Z</dcterms:created>
  <dcterms:modified xsi:type="dcterms:W3CDTF">2025-10-30T16:04:51Z</dcterms:modified>
</cp:coreProperties>
</file>